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090" autoAdjust="0"/>
  </p:normalViewPr>
  <p:slideViewPr>
    <p:cSldViewPr>
      <p:cViewPr varScale="1">
        <p:scale>
          <a:sx n="74" d="100"/>
          <a:sy n="74" d="100"/>
        </p:scale>
        <p:origin x="-186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C7EC8F-6616-46D4-A728-1DDC28E4CEA5}" type="datetimeFigureOut">
              <a:rPr lang="en-US" smtClean="0"/>
              <a:t>8/24/2012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10CDA8-2B32-48EF-AB0A-D2D4B5B3AEB4}" type="slidenum">
              <a:rPr lang="en-US" smtClean="0"/>
              <a:t>‹#›</a:t>
            </a:fld>
            <a:endParaRPr lang="en-US" dirty="0"/>
          </a:p>
        </p:txBody>
      </p:sp>
    </p:spTree>
    <p:extLst>
      <p:ext uri="{BB962C8B-B14F-4D97-AF65-F5344CB8AC3E}">
        <p14:creationId xmlns:p14="http://schemas.microsoft.com/office/powerpoint/2010/main" val="302347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psychology.about.com/od/profilesofmajorthinkers/p/bio_lewin.htm"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psychology.about.com/od/leadership/f/laissez-faire-leadership.htm" TargetMode="External"/><Relationship Id="rId5" Type="http://schemas.openxmlformats.org/officeDocument/2006/relationships/hyperlink" Target="http://psychology.about.com/od/leadership/f/democratic-leadership.htm" TargetMode="External"/><Relationship Id="rId4" Type="http://schemas.openxmlformats.org/officeDocument/2006/relationships/hyperlink" Target="http://psychology.about.com/od/leadership/f/autocratic-leadership.htm"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In 1939, a group of researchers led by psychologist </a:t>
            </a:r>
            <a:r>
              <a:rPr lang="en-US" dirty="0" smtClean="0">
                <a:effectLst/>
                <a:hlinkClick r:id="rId3"/>
              </a:rPr>
              <a:t>Kurt Lewin</a:t>
            </a:r>
            <a:r>
              <a:rPr lang="en-US" dirty="0" smtClean="0">
                <a:effectLst/>
              </a:rPr>
              <a:t> set out to identify different styles of leadership. While further research has identified more specific types of leadership, this early study was very influential and established three major leadership styles. In the study, schoolchildren were assigned to one of three groups with an authoritarian, democratic or laissez-fair leader. The children were then led in an arts and crafts project while researchers observed the behavior of children in response to the different styles of leadership.</a:t>
            </a:r>
          </a:p>
          <a:p>
            <a:r>
              <a:rPr lang="en-US" b="1" dirty="0" smtClean="0">
                <a:effectLst/>
                <a:hlinkClick r:id="rId4"/>
              </a:rPr>
              <a:t>Authoritarian Leadership (Autocratic)</a:t>
            </a:r>
            <a:endParaRPr lang="en-US" b="1" dirty="0" smtClean="0">
              <a:effectLst/>
            </a:endParaRPr>
          </a:p>
          <a:p>
            <a:r>
              <a:rPr lang="en-US" dirty="0" smtClean="0">
                <a:effectLst/>
              </a:rPr>
              <a:t>Authoritarian leaders, also known as </a:t>
            </a:r>
            <a:r>
              <a:rPr lang="en-US" dirty="0" smtClean="0">
                <a:effectLst/>
                <a:hlinkClick r:id="rId4"/>
              </a:rPr>
              <a:t>autocratic leaders</a:t>
            </a:r>
            <a:r>
              <a:rPr lang="en-US" dirty="0" smtClean="0">
                <a:effectLst/>
              </a:rPr>
              <a:t>, provide clear expectations for what needs to be done, when it should be done, and how it should be done. There is also a clear division between the leader and the followers. Authoritarian leaders make decisions independently with little or no input from the rest of the group.</a:t>
            </a:r>
          </a:p>
          <a:p>
            <a:r>
              <a:rPr lang="en-US" dirty="0" smtClean="0">
                <a:effectLst/>
              </a:rPr>
              <a:t>Researchers found that decision-making was less creative under authoritarian leadership. Lewin also found that it is more difficult to move from an authoritarian style to a democratic style than vice versa. Abuse of this style is usually viewed as controlling, bossy, and dictatorial.</a:t>
            </a:r>
          </a:p>
          <a:p>
            <a:r>
              <a:rPr lang="en-US" dirty="0" smtClean="0">
                <a:effectLst/>
              </a:rPr>
              <a:t>Authoritarian leadership is best applied to situations where there is little time for group decision-making or where the leader is the most knowledgeable member of the group.</a:t>
            </a:r>
          </a:p>
          <a:p>
            <a:r>
              <a:rPr lang="en-US" b="1" dirty="0" smtClean="0">
                <a:effectLst/>
                <a:hlinkClick r:id="rId5"/>
              </a:rPr>
              <a:t>Participative Leadership (Democratic)</a:t>
            </a:r>
            <a:endParaRPr lang="en-US" b="1" dirty="0" smtClean="0">
              <a:effectLst/>
            </a:endParaRPr>
          </a:p>
          <a:p>
            <a:r>
              <a:rPr lang="en-US" dirty="0" smtClean="0">
                <a:effectLst/>
              </a:rPr>
              <a:t>Lewin’s study found that participative leadership, also known as </a:t>
            </a:r>
            <a:r>
              <a:rPr lang="en-US" dirty="0" smtClean="0">
                <a:effectLst/>
                <a:hlinkClick r:id="rId5"/>
              </a:rPr>
              <a:t>democratic leadership</a:t>
            </a:r>
            <a:r>
              <a:rPr lang="en-US" dirty="0" smtClean="0">
                <a:effectLst/>
              </a:rPr>
              <a:t>, is generally the most effective leadership style. Democratic leaders offer guidance to group members, but they also participate in the group and allow input from other group members. In Lewin’s study, children in this group were less productive than the members of the authoritarian group, but their contributions were of a much higher quality.</a:t>
            </a:r>
          </a:p>
          <a:p>
            <a:r>
              <a:rPr lang="en-US" dirty="0" smtClean="0">
                <a:effectLst/>
              </a:rPr>
              <a:t>Participative leaders encourage group members to participate, but retain the final say over the decision-making process. Group members feel engaged in the process and are more motivated and creative.</a:t>
            </a:r>
          </a:p>
          <a:p>
            <a:r>
              <a:rPr lang="en-US" b="1" dirty="0" smtClean="0">
                <a:effectLst/>
                <a:hlinkClick r:id="rId6"/>
              </a:rPr>
              <a:t>Delegative (Laissez-Faire) Leadership</a:t>
            </a:r>
            <a:endParaRPr lang="en-US" b="1" dirty="0" smtClean="0">
              <a:effectLst/>
            </a:endParaRPr>
          </a:p>
          <a:p>
            <a:r>
              <a:rPr lang="en-US" dirty="0" smtClean="0">
                <a:effectLst/>
              </a:rPr>
              <a:t>Researchers found that children under delegative leadership, also known as </a:t>
            </a:r>
            <a:r>
              <a:rPr lang="en-US" dirty="0" smtClean="0">
                <a:effectLst/>
                <a:hlinkClick r:id="rId6"/>
              </a:rPr>
              <a:t>laissez-fair leadership</a:t>
            </a:r>
            <a:r>
              <a:rPr lang="en-US" dirty="0" smtClean="0">
                <a:effectLst/>
              </a:rPr>
              <a:t>, were the least productive of all three groups. The children in this group also made more demands on the leader, showed little cooperation and were unable to work independently.</a:t>
            </a:r>
          </a:p>
          <a:p>
            <a:r>
              <a:rPr lang="en-US" dirty="0" smtClean="0">
                <a:effectLst/>
              </a:rPr>
              <a:t>Delegative leaders offer little or no guidance to group members and leave decision-making up to group members. While this style can be effective in situations where group members are highly qualified in an area of expertise, it often leads to poorly defined roles and a lack of motivation.</a:t>
            </a:r>
          </a:p>
          <a:p>
            <a:endParaRPr lang="en-US" dirty="0"/>
          </a:p>
        </p:txBody>
      </p:sp>
      <p:sp>
        <p:nvSpPr>
          <p:cNvPr id="4" name="Slide Number Placeholder 3"/>
          <p:cNvSpPr>
            <a:spLocks noGrp="1"/>
          </p:cNvSpPr>
          <p:nvPr>
            <p:ph type="sldNum" sz="quarter" idx="10"/>
          </p:nvPr>
        </p:nvSpPr>
        <p:spPr/>
        <p:txBody>
          <a:bodyPr/>
          <a:lstStyle/>
          <a:p>
            <a:fld id="{2110CDA8-2B32-48EF-AB0A-D2D4B5B3AEB4}" type="slidenum">
              <a:rPr lang="en-US" smtClean="0"/>
              <a:t>4</a:t>
            </a:fld>
            <a:endParaRPr lang="en-US" dirty="0"/>
          </a:p>
        </p:txBody>
      </p:sp>
    </p:spTree>
    <p:extLst>
      <p:ext uri="{BB962C8B-B14F-4D97-AF65-F5344CB8AC3E}">
        <p14:creationId xmlns:p14="http://schemas.microsoft.com/office/powerpoint/2010/main" val="1599276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EVAS</a:t>
            </a:r>
          </a:p>
          <a:p>
            <a:r>
              <a:rPr lang="en-US" dirty="0" err="1" smtClean="0"/>
              <a:t>Jeff.Church</a:t>
            </a:r>
            <a:endParaRPr lang="en-US" dirty="0" smtClean="0"/>
          </a:p>
          <a:p>
            <a:r>
              <a:rPr lang="en-US" dirty="0" smtClean="0"/>
              <a:t>(</a:t>
            </a:r>
            <a:r>
              <a:rPr lang="en-US" smtClean="0"/>
              <a:t>Work</a:t>
            </a:r>
            <a:r>
              <a:rPr lang="en-US" baseline="0" smtClean="0"/>
              <a:t> Address)</a:t>
            </a:r>
            <a:endParaRPr lang="en-US" dirty="0"/>
          </a:p>
        </p:txBody>
      </p:sp>
      <p:sp>
        <p:nvSpPr>
          <p:cNvPr id="4" name="Slide Number Placeholder 3"/>
          <p:cNvSpPr>
            <a:spLocks noGrp="1"/>
          </p:cNvSpPr>
          <p:nvPr>
            <p:ph type="sldNum" sz="quarter" idx="10"/>
          </p:nvPr>
        </p:nvSpPr>
        <p:spPr/>
        <p:txBody>
          <a:bodyPr/>
          <a:lstStyle/>
          <a:p>
            <a:fld id="{2110CDA8-2B32-48EF-AB0A-D2D4B5B3AEB4}" type="slidenum">
              <a:rPr lang="en-US" smtClean="0"/>
              <a:t>11</a:t>
            </a:fld>
            <a:endParaRPr lang="en-US" dirty="0"/>
          </a:p>
        </p:txBody>
      </p:sp>
    </p:spTree>
    <p:extLst>
      <p:ext uri="{BB962C8B-B14F-4D97-AF65-F5344CB8AC3E}">
        <p14:creationId xmlns:p14="http://schemas.microsoft.com/office/powerpoint/2010/main" val="3300518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C87DEA07-BA21-4015-B9C1-03CD0B5195A6}" type="datetimeFigureOut">
              <a:rPr lang="en-US" smtClean="0"/>
              <a:t>8/24/2012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593326-980D-4B31-8DE7-FE96FB3435E0}" type="slidenum">
              <a:rPr lang="en-US" smtClean="0"/>
              <a:t>‹#›</a:t>
            </a:fld>
            <a:endParaRPr lang="en-US"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DEA07-BA21-4015-B9C1-03CD0B5195A6}" type="datetimeFigureOut">
              <a:rPr lang="en-US" smtClean="0"/>
              <a:t>8/24/2012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593326-980D-4B31-8DE7-FE96FB3435E0}"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DEA07-BA21-4015-B9C1-03CD0B5195A6}" type="datetimeFigureOut">
              <a:rPr lang="en-US" smtClean="0"/>
              <a:t>8/24/2012</a:t>
            </a:fld>
            <a:endParaRPr lang="en-US" dirty="0"/>
          </a:p>
        </p:txBody>
      </p:sp>
      <p:sp>
        <p:nvSpPr>
          <p:cNvPr id="5" name="Footer Placeholder 4"/>
          <p:cNvSpPr>
            <a:spLocks noGrp="1"/>
          </p:cNvSpPr>
          <p:nvPr>
            <p:ph type="ftr" sz="quarter" idx="11"/>
          </p:nvPr>
        </p:nvSpPr>
        <p:spPr>
          <a:xfrm>
            <a:off x="2640597" y="6377459"/>
            <a:ext cx="3836404" cy="365125"/>
          </a:xfrm>
        </p:spPr>
        <p:txBody>
          <a:bodyPr/>
          <a:lstStyle/>
          <a:p>
            <a:endParaRPr lang="en-US" dirty="0"/>
          </a:p>
        </p:txBody>
      </p:sp>
      <p:sp>
        <p:nvSpPr>
          <p:cNvPr id="6" name="Slide Number Placeholder 5"/>
          <p:cNvSpPr>
            <a:spLocks noGrp="1"/>
          </p:cNvSpPr>
          <p:nvPr>
            <p:ph type="sldNum" sz="quarter" idx="12"/>
          </p:nvPr>
        </p:nvSpPr>
        <p:spPr/>
        <p:txBody>
          <a:bodyPr/>
          <a:lstStyle/>
          <a:p>
            <a:fld id="{6D593326-980D-4B31-8DE7-FE96FB3435E0}"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DEA07-BA21-4015-B9C1-03CD0B5195A6}" type="datetimeFigureOut">
              <a:rPr lang="en-US" smtClean="0"/>
              <a:t>8/24/2012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593326-980D-4B31-8DE7-FE96FB3435E0}"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87DEA07-BA21-4015-B9C1-03CD0B5195A6}" type="datetimeFigureOut">
              <a:rPr lang="en-US" smtClean="0"/>
              <a:t>8/24/2012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593326-980D-4B31-8DE7-FE96FB3435E0}"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7DEA07-BA21-4015-B9C1-03CD0B5195A6}" type="datetimeFigureOut">
              <a:rPr lang="en-US" smtClean="0"/>
              <a:t>8/24/2012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593326-980D-4B31-8DE7-FE96FB3435E0}"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87DEA07-BA21-4015-B9C1-03CD0B5195A6}" type="datetimeFigureOut">
              <a:rPr lang="en-US" smtClean="0"/>
              <a:t>8/24/2012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593326-980D-4B31-8DE7-FE96FB3435E0}"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7DEA07-BA21-4015-B9C1-03CD0B5195A6}" type="datetimeFigureOut">
              <a:rPr lang="en-US" smtClean="0"/>
              <a:t>8/24/2012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593326-980D-4B31-8DE7-FE96FB3435E0}"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7DEA07-BA21-4015-B9C1-03CD0B5195A6}" type="datetimeFigureOut">
              <a:rPr lang="en-US" smtClean="0"/>
              <a:t>8/24/2012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593326-980D-4B31-8DE7-FE96FB3435E0}"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87DEA07-BA21-4015-B9C1-03CD0B5195A6}" type="datetimeFigureOut">
              <a:rPr lang="en-US" smtClean="0"/>
              <a:t>8/24/2012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593326-980D-4B31-8DE7-FE96FB3435E0}" type="slidenum">
              <a:rPr lang="en-US" smtClean="0"/>
              <a:t>‹#›</a:t>
            </a:fld>
            <a:endParaRPr lang="en-US"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C87DEA07-BA21-4015-B9C1-03CD0B5195A6}" type="datetimeFigureOut">
              <a:rPr lang="en-US" smtClean="0"/>
              <a:t>8/24/2012</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dirty="0"/>
          </a:p>
        </p:txBody>
      </p:sp>
      <p:sp>
        <p:nvSpPr>
          <p:cNvPr id="7" name="Slide Number Placeholder 6"/>
          <p:cNvSpPr>
            <a:spLocks noGrp="1"/>
          </p:cNvSpPr>
          <p:nvPr>
            <p:ph type="sldNum" sz="quarter" idx="12"/>
          </p:nvPr>
        </p:nvSpPr>
        <p:spPr>
          <a:xfrm>
            <a:off x="8339328" y="1170432"/>
            <a:ext cx="733864" cy="201168"/>
          </a:xfrm>
        </p:spPr>
        <p:txBody>
          <a:bodyPr/>
          <a:lstStyle/>
          <a:p>
            <a:fld id="{6D593326-980D-4B31-8DE7-FE96FB3435E0}"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C87DEA07-BA21-4015-B9C1-03CD0B5195A6}" type="datetimeFigureOut">
              <a:rPr lang="en-US" smtClean="0"/>
              <a:t>8/24/2012</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6D593326-980D-4B31-8DE7-FE96FB3435E0}"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m_MaJDK3VNE" TargetMode="External"/><Relationship Id="rId2" Type="http://schemas.openxmlformats.org/officeDocument/2006/relationships/hyperlink" Target="http://www.youtube.com/watch?v=tbSpAsJSZPc" TargetMode="External"/><Relationship Id="rId1" Type="http://schemas.openxmlformats.org/officeDocument/2006/relationships/slideLayout" Target="../slideLayouts/slideLayout2.xml"/><Relationship Id="rId5" Type="http://schemas.openxmlformats.org/officeDocument/2006/relationships/hyperlink" Target="http://www.allthingsplc.info/tools/samples.php" TargetMode="External"/><Relationship Id="rId4" Type="http://schemas.openxmlformats.org/officeDocument/2006/relationships/hyperlink" Target="http://allthingsplc.info/"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ncteachingconditions.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A%20Data%20Picture%20of%20Our%20School.pdf" TargetMode="External"/><Relationship Id="rId5" Type="http://schemas.openxmlformats.org/officeDocument/2006/relationships/hyperlink" Target="https://ncdpi.sas.com/" TargetMode="External"/><Relationship Id="rId4" Type="http://schemas.openxmlformats.org/officeDocument/2006/relationships/hyperlink" Target="http://www.ncreportcards.org/"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gardner-webb.webex.com/gardner-webb/ldr.php?AT=pb&amp;SP=MC&amp;rID=44113662&amp;rKey=712bc6491789ed06"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gardner-webb.edu/"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00--601%20Syllabus.docx" TargetMode="External"/><Relationship Id="rId2" Type="http://schemas.openxmlformats.org/officeDocument/2006/relationships/hyperlink" Target="../Dr.%20Eury%20Info/Suggested%20Timeline%20for%20Artifact%20Completion_9-15-11.doc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gardner-webb.edu/library/online-students/index.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psychology.about.com/library/quiz/bl-leadershipquiz.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3355848"/>
            <a:ext cx="8763000" cy="1673352"/>
          </a:xfrm>
        </p:spPr>
        <p:txBody>
          <a:bodyPr>
            <a:normAutofit fontScale="90000"/>
          </a:bodyPr>
          <a:lstStyle/>
          <a:p>
            <a:r>
              <a:rPr lang="en-US" dirty="0" smtClean="0"/>
              <a:t>MELS 601: </a:t>
            </a:r>
            <a:r>
              <a:rPr lang="en-US" sz="3600" dirty="0" smtClean="0"/>
              <a:t>Executive Leadership in a 21</a:t>
            </a:r>
            <a:r>
              <a:rPr lang="en-US" sz="3600" baseline="30000" dirty="0" smtClean="0"/>
              <a:t>st</a:t>
            </a:r>
            <a:r>
              <a:rPr lang="en-US" sz="3600" dirty="0" smtClean="0"/>
              <a:t> Century Change Environment</a:t>
            </a:r>
            <a:endParaRPr lang="en-US" dirty="0"/>
          </a:p>
        </p:txBody>
      </p:sp>
      <p:sp>
        <p:nvSpPr>
          <p:cNvPr id="3" name="Subtitle 2"/>
          <p:cNvSpPr>
            <a:spLocks noGrp="1"/>
          </p:cNvSpPr>
          <p:nvPr>
            <p:ph type="subTitle" idx="1"/>
          </p:nvPr>
        </p:nvSpPr>
        <p:spPr>
          <a:xfrm>
            <a:off x="533400" y="6019800"/>
            <a:ext cx="8077200" cy="509016"/>
          </a:xfrm>
        </p:spPr>
        <p:txBody>
          <a:bodyPr/>
          <a:lstStyle/>
          <a:p>
            <a:pPr algn="r"/>
            <a:r>
              <a:rPr lang="en-US" dirty="0" smtClean="0"/>
              <a:t>Dr. Jeff Church</a:t>
            </a:r>
            <a:endParaRPr lang="en-US" dirty="0"/>
          </a:p>
        </p:txBody>
      </p:sp>
    </p:spTree>
    <p:extLst>
      <p:ext uri="{BB962C8B-B14F-4D97-AF65-F5344CB8AC3E}">
        <p14:creationId xmlns:p14="http://schemas.microsoft.com/office/powerpoint/2010/main" val="14133345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PLCs</a:t>
            </a:r>
            <a:endParaRPr lang="en-US" dirty="0"/>
          </a:p>
        </p:txBody>
      </p:sp>
      <p:sp>
        <p:nvSpPr>
          <p:cNvPr id="3" name="Content Placeholder 2"/>
          <p:cNvSpPr>
            <a:spLocks noGrp="1"/>
          </p:cNvSpPr>
          <p:nvPr>
            <p:ph idx="1"/>
          </p:nvPr>
        </p:nvSpPr>
        <p:spPr/>
        <p:txBody>
          <a:bodyPr>
            <a:normAutofit lnSpcReduction="10000"/>
          </a:bodyPr>
          <a:lstStyle/>
          <a:p>
            <a:r>
              <a:rPr lang="en-US" dirty="0" smtClean="0"/>
              <a:t>What a PLC is not:</a:t>
            </a:r>
          </a:p>
          <a:p>
            <a:pPr lvl="1"/>
            <a:r>
              <a:rPr lang="en-US" dirty="0" smtClean="0">
                <a:ea typeface="ＭＳ Ｐゴシック" charset="-128"/>
                <a:hlinkClick r:id="rId2"/>
              </a:rPr>
              <a:t>http</a:t>
            </a:r>
            <a:r>
              <a:rPr lang="en-US" dirty="0">
                <a:ea typeface="ＭＳ Ｐゴシック" charset="-128"/>
                <a:hlinkClick r:id="rId2"/>
              </a:rPr>
              <a:t>://</a:t>
            </a:r>
            <a:r>
              <a:rPr lang="en-US" dirty="0" smtClean="0">
                <a:ea typeface="ＭＳ Ｐゴシック" charset="-128"/>
                <a:hlinkClick r:id="rId2"/>
              </a:rPr>
              <a:t>www.youtube.com/watch?v=tbSpAsJSZPc</a:t>
            </a:r>
            <a:endParaRPr lang="en-US" dirty="0" smtClean="0">
              <a:ea typeface="ＭＳ Ｐゴシック" charset="-128"/>
            </a:endParaRPr>
          </a:p>
          <a:p>
            <a:pPr lvl="1"/>
            <a:r>
              <a:rPr lang="en-US" dirty="0" smtClean="0">
                <a:ea typeface="ＭＳ Ｐゴシック" charset="-128"/>
                <a:hlinkClick r:id="rId3"/>
              </a:rPr>
              <a:t>http</a:t>
            </a:r>
            <a:r>
              <a:rPr lang="en-US" dirty="0">
                <a:ea typeface="ＭＳ Ｐゴシック" charset="-128"/>
                <a:hlinkClick r:id="rId3"/>
              </a:rPr>
              <a:t>://</a:t>
            </a:r>
            <a:r>
              <a:rPr lang="en-US" dirty="0" smtClean="0">
                <a:ea typeface="ＭＳ Ｐゴシック" charset="-128"/>
                <a:hlinkClick r:id="rId3"/>
              </a:rPr>
              <a:t>www.youtube.com/watch?v=m_MaJDK3VNE</a:t>
            </a:r>
            <a:endParaRPr lang="en-US" dirty="0">
              <a:ea typeface="ＭＳ Ｐゴシック" charset="-128"/>
            </a:endParaRPr>
          </a:p>
          <a:p>
            <a:endParaRPr lang="en-US" dirty="0" smtClean="0"/>
          </a:p>
          <a:p>
            <a:r>
              <a:rPr lang="en-US" dirty="0" smtClean="0"/>
              <a:t>What a PLC is:</a:t>
            </a:r>
            <a:endParaRPr lang="en-US" dirty="0"/>
          </a:p>
          <a:p>
            <a:pPr lvl="1"/>
            <a:r>
              <a:rPr lang="en-US" dirty="0" smtClean="0">
                <a:hlinkClick r:id="rId4"/>
              </a:rPr>
              <a:t>http</a:t>
            </a:r>
            <a:r>
              <a:rPr lang="en-US" dirty="0">
                <a:hlinkClick r:id="rId4"/>
              </a:rPr>
              <a:t>://allthingsplc.info/</a:t>
            </a:r>
            <a:r>
              <a:rPr lang="en-US" dirty="0"/>
              <a:t> </a:t>
            </a:r>
          </a:p>
          <a:p>
            <a:pPr lvl="1"/>
            <a:r>
              <a:rPr lang="en-US" dirty="0" smtClean="0">
                <a:hlinkClick r:id="rId5"/>
              </a:rPr>
              <a:t>http</a:t>
            </a:r>
            <a:r>
              <a:rPr lang="en-US" dirty="0">
                <a:hlinkClick r:id="rId5"/>
              </a:rPr>
              <a:t>://www.allthingsplc.info/tools/samples.php</a:t>
            </a:r>
            <a:r>
              <a:rPr lang="en-US" dirty="0"/>
              <a:t> </a:t>
            </a:r>
          </a:p>
          <a:p>
            <a:pPr lvl="1"/>
            <a:endParaRPr lang="en-US" dirty="0">
              <a:ea typeface="ＭＳ Ｐゴシック" charset="-128"/>
            </a:endParaRPr>
          </a:p>
          <a:p>
            <a:endParaRPr lang="en-US" dirty="0"/>
          </a:p>
        </p:txBody>
      </p:sp>
    </p:spTree>
    <p:extLst>
      <p:ext uri="{BB962C8B-B14F-4D97-AF65-F5344CB8AC3E}">
        <p14:creationId xmlns:p14="http://schemas.microsoft.com/office/powerpoint/2010/main" val="3877403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a:t>
            </a:r>
            <a:endParaRPr lang="en-US" dirty="0"/>
          </a:p>
        </p:txBody>
      </p:sp>
      <p:sp>
        <p:nvSpPr>
          <p:cNvPr id="3" name="Content Placeholder 2"/>
          <p:cNvSpPr>
            <a:spLocks noGrp="1"/>
          </p:cNvSpPr>
          <p:nvPr>
            <p:ph idx="1"/>
          </p:nvPr>
        </p:nvSpPr>
        <p:spPr/>
        <p:txBody>
          <a:bodyPr/>
          <a:lstStyle/>
          <a:p>
            <a:r>
              <a:rPr lang="en-US" dirty="0" smtClean="0"/>
              <a:t>Examples</a:t>
            </a:r>
          </a:p>
          <a:p>
            <a:pPr lvl="1"/>
            <a:r>
              <a:rPr lang="en-US" dirty="0" smtClean="0">
                <a:hlinkClick r:id="rId3"/>
              </a:rPr>
              <a:t>http://www.ncteachingconditions.org/</a:t>
            </a:r>
            <a:r>
              <a:rPr lang="en-US" dirty="0" smtClean="0"/>
              <a:t> </a:t>
            </a:r>
          </a:p>
          <a:p>
            <a:pPr lvl="1"/>
            <a:r>
              <a:rPr lang="en-US" dirty="0" smtClean="0">
                <a:hlinkClick r:id="rId4"/>
              </a:rPr>
              <a:t>http://www.ncreportcards.org</a:t>
            </a:r>
            <a:r>
              <a:rPr lang="en-US" dirty="0" smtClean="0">
                <a:hlinkClick r:id="rId4"/>
              </a:rPr>
              <a:t>/</a:t>
            </a:r>
            <a:endParaRPr lang="en-US" dirty="0" smtClean="0"/>
          </a:p>
          <a:p>
            <a:pPr lvl="1"/>
            <a:r>
              <a:rPr lang="en-US" u="sng" dirty="0">
                <a:hlinkClick r:id="rId5"/>
              </a:rPr>
              <a:t>https://ncdpi.sas.com/</a:t>
            </a:r>
            <a:endParaRPr lang="en-US" dirty="0" smtClean="0"/>
          </a:p>
          <a:p>
            <a:pPr lvl="1"/>
            <a:endParaRPr lang="en-US" dirty="0" smtClean="0"/>
          </a:p>
          <a:p>
            <a:pPr marL="438912" lvl="1" indent="-320040">
              <a:spcBef>
                <a:spcPts val="0"/>
              </a:spcBef>
              <a:buClr>
                <a:schemeClr val="accent1"/>
              </a:buClr>
              <a:buSzPct val="80000"/>
              <a:buFont typeface="Wingdings 2"/>
              <a:buChar char=""/>
            </a:pPr>
            <a:r>
              <a:rPr lang="en-US" dirty="0" smtClean="0"/>
              <a:t>Sample Template</a:t>
            </a:r>
          </a:p>
          <a:p>
            <a:pPr marL="704088" lvl="2" indent="-320040">
              <a:spcBef>
                <a:spcPts val="0"/>
              </a:spcBef>
              <a:buClr>
                <a:schemeClr val="accent1"/>
              </a:buClr>
              <a:buSzPct val="80000"/>
              <a:buFont typeface="Wingdings 2"/>
              <a:buChar char=""/>
            </a:pPr>
            <a:r>
              <a:rPr lang="en-US" dirty="0" smtClean="0">
                <a:hlinkClick r:id="rId6" action="ppaction://hlinkfile"/>
              </a:rPr>
              <a:t>A Data Picture of Our School.pdf</a:t>
            </a:r>
            <a:endParaRPr lang="en-US" dirty="0" smtClean="0"/>
          </a:p>
          <a:p>
            <a:endParaRPr lang="en-US" dirty="0" smtClean="0"/>
          </a:p>
        </p:txBody>
      </p:sp>
    </p:spTree>
    <p:extLst>
      <p:ext uri="{BB962C8B-B14F-4D97-AF65-F5344CB8AC3E}">
        <p14:creationId xmlns:p14="http://schemas.microsoft.com/office/powerpoint/2010/main" val="17327981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 Goals</a:t>
            </a:r>
            <a:endParaRPr lang="en-US" dirty="0"/>
          </a:p>
        </p:txBody>
      </p:sp>
      <p:sp>
        <p:nvSpPr>
          <p:cNvPr id="3" name="Content Placeholder 2"/>
          <p:cNvSpPr>
            <a:spLocks noGrp="1"/>
          </p:cNvSpPr>
          <p:nvPr>
            <p:ph idx="1"/>
          </p:nvPr>
        </p:nvSpPr>
        <p:spPr/>
        <p:txBody>
          <a:bodyPr/>
          <a:lstStyle/>
          <a:p>
            <a:r>
              <a:rPr lang="en-US" dirty="0" smtClean="0"/>
              <a:t>Strategic and Specific</a:t>
            </a:r>
          </a:p>
          <a:p>
            <a:r>
              <a:rPr lang="en-US" dirty="0" smtClean="0"/>
              <a:t>Measurable</a:t>
            </a:r>
          </a:p>
          <a:p>
            <a:r>
              <a:rPr lang="en-US" dirty="0" smtClean="0"/>
              <a:t>Attainable</a:t>
            </a:r>
          </a:p>
          <a:p>
            <a:r>
              <a:rPr lang="en-US" dirty="0" smtClean="0"/>
              <a:t>Results-oriented</a:t>
            </a:r>
          </a:p>
          <a:p>
            <a:r>
              <a:rPr lang="en-US" dirty="0" smtClean="0"/>
              <a:t>Time bound</a:t>
            </a:r>
            <a:endParaRPr lang="en-US" dirty="0"/>
          </a:p>
        </p:txBody>
      </p:sp>
    </p:spTree>
    <p:extLst>
      <p:ext uri="{BB962C8B-B14F-4D97-AF65-F5344CB8AC3E}">
        <p14:creationId xmlns:p14="http://schemas.microsoft.com/office/powerpoint/2010/main" val="17979729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Each SMART Goal:</a:t>
            </a:r>
            <a:endParaRPr lang="en-US" dirty="0"/>
          </a:p>
        </p:txBody>
      </p:sp>
      <p:sp>
        <p:nvSpPr>
          <p:cNvPr id="3" name="Content Placeholder 2"/>
          <p:cNvSpPr>
            <a:spLocks noGrp="1"/>
          </p:cNvSpPr>
          <p:nvPr>
            <p:ph idx="1"/>
          </p:nvPr>
        </p:nvSpPr>
        <p:spPr/>
        <p:txBody>
          <a:bodyPr/>
          <a:lstStyle/>
          <a:p>
            <a:r>
              <a:rPr lang="en-US" dirty="0" smtClean="0"/>
              <a:t>Strategies and Action Steps</a:t>
            </a:r>
          </a:p>
          <a:p>
            <a:r>
              <a:rPr lang="en-US" dirty="0" smtClean="0"/>
              <a:t>Responsibility</a:t>
            </a:r>
          </a:p>
          <a:p>
            <a:r>
              <a:rPr lang="en-US" dirty="0" smtClean="0"/>
              <a:t>Timeline</a:t>
            </a:r>
          </a:p>
          <a:p>
            <a:r>
              <a:rPr lang="en-US" dirty="0" smtClean="0"/>
              <a:t>Evidences of Effectiveness </a:t>
            </a:r>
            <a:endParaRPr lang="en-US" dirty="0"/>
          </a:p>
        </p:txBody>
      </p:sp>
    </p:spTree>
    <p:extLst>
      <p:ext uri="{BB962C8B-B14F-4D97-AF65-F5344CB8AC3E}">
        <p14:creationId xmlns:p14="http://schemas.microsoft.com/office/powerpoint/2010/main" val="30558855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Information</a:t>
            </a:r>
            <a:endParaRPr lang="en-US" dirty="0"/>
          </a:p>
        </p:txBody>
      </p:sp>
      <p:sp>
        <p:nvSpPr>
          <p:cNvPr id="3" name="Content Placeholder 2"/>
          <p:cNvSpPr>
            <a:spLocks noGrp="1"/>
          </p:cNvSpPr>
          <p:nvPr>
            <p:ph idx="1"/>
          </p:nvPr>
        </p:nvSpPr>
        <p:spPr/>
        <p:txBody>
          <a:bodyPr/>
          <a:lstStyle/>
          <a:p>
            <a:r>
              <a:rPr lang="en-US" dirty="0" smtClean="0"/>
              <a:t>Webex Presentation from Dr. Doug Eury</a:t>
            </a:r>
          </a:p>
          <a:p>
            <a:pPr lvl="1"/>
            <a:r>
              <a:rPr lang="en-US" u="sng" dirty="0">
                <a:hlinkClick r:id="rId2"/>
              </a:rPr>
              <a:t>https://gardner-webb.webex.com/gardner-webb/ldr.php?AT=pb&amp;SP=MC&amp;rID=44113662&amp;rKey=712bc6491789ed06</a:t>
            </a:r>
            <a:r>
              <a:rPr lang="en-US" dirty="0"/>
              <a:t> </a:t>
            </a:r>
          </a:p>
          <a:p>
            <a:pPr lvl="1"/>
            <a:endParaRPr lang="en-US" dirty="0"/>
          </a:p>
        </p:txBody>
      </p:sp>
    </p:spTree>
    <p:extLst>
      <p:ext uri="{BB962C8B-B14F-4D97-AF65-F5344CB8AC3E}">
        <p14:creationId xmlns:p14="http://schemas.microsoft.com/office/powerpoint/2010/main" val="36410847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324832">
            <a:off x="5529342" y="1831037"/>
            <a:ext cx="3383990" cy="2537993"/>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817352">
            <a:off x="551112" y="2902252"/>
            <a:ext cx="4495800" cy="3371850"/>
          </a:xfrm>
          <a:prstGeom prst="rect">
            <a:avLst/>
          </a:prstGeom>
        </p:spPr>
      </p:pic>
    </p:spTree>
    <p:extLst>
      <p:ext uri="{BB962C8B-B14F-4D97-AF65-F5344CB8AC3E}">
        <p14:creationId xmlns:p14="http://schemas.microsoft.com/office/powerpoint/2010/main" val="21804302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Expectations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Come to Class</a:t>
            </a:r>
          </a:p>
          <a:p>
            <a:pPr lvl="1"/>
            <a:r>
              <a:rPr lang="en-US" dirty="0" smtClean="0"/>
              <a:t>Decision of when to take </a:t>
            </a:r>
            <a:r>
              <a:rPr lang="en-US" smtClean="0"/>
              <a:t>class breaks</a:t>
            </a:r>
            <a:endParaRPr lang="en-US" dirty="0" smtClean="0"/>
          </a:p>
          <a:p>
            <a:endParaRPr lang="en-US" dirty="0" smtClean="0"/>
          </a:p>
          <a:p>
            <a:r>
              <a:rPr lang="en-US" dirty="0" smtClean="0"/>
              <a:t>Discussion Board Participation</a:t>
            </a:r>
          </a:p>
          <a:p>
            <a:endParaRPr lang="en-US" dirty="0" smtClean="0"/>
          </a:p>
          <a:p>
            <a:r>
              <a:rPr lang="en-US" dirty="0" smtClean="0"/>
              <a:t>Schedule of Assignments</a:t>
            </a:r>
          </a:p>
          <a:p>
            <a:pPr lvl="1"/>
            <a:r>
              <a:rPr lang="en-US" dirty="0" smtClean="0"/>
              <a:t>Keep up with the assignments</a:t>
            </a:r>
          </a:p>
          <a:p>
            <a:pPr lvl="1"/>
            <a:endParaRPr lang="en-US" dirty="0"/>
          </a:p>
          <a:p>
            <a:r>
              <a:rPr lang="en-US" dirty="0" smtClean="0"/>
              <a:t>Check in to Blackboard regularly</a:t>
            </a:r>
          </a:p>
          <a:p>
            <a:pPr lvl="1"/>
            <a:r>
              <a:rPr lang="en-US" dirty="0" smtClean="0">
                <a:hlinkClick r:id="rId2"/>
              </a:rPr>
              <a:t>http</a:t>
            </a:r>
            <a:r>
              <a:rPr lang="en-US" dirty="0">
                <a:hlinkClick r:id="rId2"/>
              </a:rPr>
              <a:t>://www.gardner-webb.edu</a:t>
            </a:r>
            <a:r>
              <a:rPr lang="en-US" dirty="0" smtClean="0">
                <a:hlinkClick r:id="rId2"/>
              </a:rPr>
              <a:t>/</a:t>
            </a:r>
            <a:r>
              <a:rPr lang="en-US" dirty="0" smtClean="0"/>
              <a:t> </a:t>
            </a:r>
          </a:p>
          <a:p>
            <a:pPr lvl="1"/>
            <a:endParaRPr lang="en-US" dirty="0" smtClean="0"/>
          </a:p>
          <a:p>
            <a:r>
              <a:rPr lang="en-US" dirty="0" smtClean="0"/>
              <a:t>We must communicate through Gardner-Webb email</a:t>
            </a:r>
          </a:p>
          <a:p>
            <a:pPr lvl="1"/>
            <a:r>
              <a:rPr lang="en-US" dirty="0" smtClean="0"/>
              <a:t>To forward emails to an existing account:</a:t>
            </a:r>
          </a:p>
          <a:p>
            <a:pPr lvl="1"/>
            <a:r>
              <a:rPr lang="en-US" dirty="0" smtClean="0"/>
              <a:t>Log into email</a:t>
            </a:r>
          </a:p>
          <a:p>
            <a:pPr lvl="1"/>
            <a:r>
              <a:rPr lang="en-US" dirty="0" smtClean="0"/>
              <a:t>Options</a:t>
            </a:r>
          </a:p>
          <a:p>
            <a:pPr lvl="1"/>
            <a:r>
              <a:rPr lang="en-US" dirty="0" smtClean="0"/>
              <a:t>See all Options</a:t>
            </a:r>
          </a:p>
          <a:p>
            <a:pPr lvl="1"/>
            <a:r>
              <a:rPr lang="en-US" dirty="0" smtClean="0"/>
              <a:t>Forward Your Emails (middle of right hand column)</a:t>
            </a:r>
          </a:p>
          <a:p>
            <a:pPr lvl="1"/>
            <a:endParaRPr lang="en-US" dirty="0" smtClean="0"/>
          </a:p>
        </p:txBody>
      </p:sp>
    </p:spTree>
    <p:extLst>
      <p:ext uri="{BB962C8B-B14F-4D97-AF65-F5344CB8AC3E}">
        <p14:creationId xmlns:p14="http://schemas.microsoft.com/office/powerpoint/2010/main" val="7178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Submitting Assignments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Discussion Board Responses</a:t>
            </a:r>
          </a:p>
          <a:p>
            <a:pPr lvl="1"/>
            <a:r>
              <a:rPr lang="en-US" dirty="0" smtClean="0"/>
              <a:t>Average 2 hours per week</a:t>
            </a:r>
          </a:p>
          <a:p>
            <a:pPr lvl="1"/>
            <a:r>
              <a:rPr lang="en-US" dirty="0" smtClean="0"/>
              <a:t>Keep comments professional when commenting on other posts</a:t>
            </a:r>
          </a:p>
          <a:p>
            <a:pPr lvl="1"/>
            <a:endParaRPr lang="en-US" dirty="0"/>
          </a:p>
          <a:p>
            <a:r>
              <a:rPr lang="en-US" dirty="0" smtClean="0"/>
              <a:t>Submitting Artifacts Electronically</a:t>
            </a:r>
          </a:p>
          <a:p>
            <a:pPr lvl="1"/>
            <a:r>
              <a:rPr lang="en-US" dirty="0" smtClean="0"/>
              <a:t>Submit through Assignment page</a:t>
            </a:r>
          </a:p>
          <a:p>
            <a:pPr lvl="1"/>
            <a:r>
              <a:rPr lang="en-US" dirty="0" smtClean="0"/>
              <a:t>File naming format</a:t>
            </a:r>
          </a:p>
          <a:p>
            <a:pPr lvl="2"/>
            <a:r>
              <a:rPr lang="en-US" dirty="0" smtClean="0"/>
              <a:t>Your Last Name—Name of Assignment#1</a:t>
            </a:r>
          </a:p>
          <a:p>
            <a:pPr lvl="3"/>
            <a:r>
              <a:rPr lang="en-US" dirty="0" smtClean="0"/>
              <a:t>Church—Artifact 1A#1</a:t>
            </a:r>
          </a:p>
          <a:p>
            <a:pPr lvl="3"/>
            <a:r>
              <a:rPr lang="en-US" dirty="0" smtClean="0"/>
              <a:t>Church—Artifact 1A#2… etc.</a:t>
            </a:r>
          </a:p>
        </p:txBody>
      </p:sp>
    </p:spTree>
    <p:extLst>
      <p:ext uri="{BB962C8B-B14F-4D97-AF65-F5344CB8AC3E}">
        <p14:creationId xmlns:p14="http://schemas.microsoft.com/office/powerpoint/2010/main" val="1248394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MELS Handbook</a:t>
            </a:r>
            <a:endParaRPr lang="en-US" dirty="0"/>
          </a:p>
        </p:txBody>
      </p:sp>
      <p:sp>
        <p:nvSpPr>
          <p:cNvPr id="3" name="Content Placeholder 2"/>
          <p:cNvSpPr>
            <a:spLocks noGrp="1"/>
          </p:cNvSpPr>
          <p:nvPr>
            <p:ph idx="1"/>
          </p:nvPr>
        </p:nvSpPr>
        <p:spPr/>
        <p:txBody>
          <a:bodyPr/>
          <a:lstStyle/>
          <a:p>
            <a:r>
              <a:rPr lang="en-US" dirty="0" smtClean="0"/>
              <a:t>Handbook Link appears on MELS 601 content page on Blackboard</a:t>
            </a:r>
          </a:p>
          <a:p>
            <a:r>
              <a:rPr lang="en-US" dirty="0" smtClean="0"/>
              <a:t>Review handbook for information</a:t>
            </a:r>
          </a:p>
          <a:p>
            <a:pPr lvl="1"/>
            <a:r>
              <a:rPr lang="en-US" dirty="0" smtClean="0"/>
              <a:t>Pay careful attention to:</a:t>
            </a:r>
          </a:p>
          <a:p>
            <a:pPr lvl="2"/>
            <a:r>
              <a:rPr lang="en-US" dirty="0" smtClean="0"/>
              <a:t>Artifact descriptions and rubrics</a:t>
            </a:r>
          </a:p>
          <a:p>
            <a:pPr lvl="2"/>
            <a:r>
              <a:rPr lang="en-US" dirty="0" smtClean="0"/>
              <a:t>Internship information</a:t>
            </a:r>
          </a:p>
          <a:p>
            <a:pPr lvl="2"/>
            <a:r>
              <a:rPr lang="en-US" dirty="0" smtClean="0"/>
              <a:t>TaskStream information</a:t>
            </a:r>
            <a:endParaRPr lang="en-US" dirty="0"/>
          </a:p>
        </p:txBody>
      </p:sp>
    </p:spTree>
    <p:extLst>
      <p:ext uri="{BB962C8B-B14F-4D97-AF65-F5344CB8AC3E}">
        <p14:creationId xmlns:p14="http://schemas.microsoft.com/office/powerpoint/2010/main" val="35697789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Artifacts</a:t>
            </a:r>
            <a:endParaRPr lang="en-US" dirty="0"/>
          </a:p>
        </p:txBody>
      </p:sp>
      <p:sp>
        <p:nvSpPr>
          <p:cNvPr id="3" name="Content Placeholder 2"/>
          <p:cNvSpPr>
            <a:spLocks noGrp="1"/>
          </p:cNvSpPr>
          <p:nvPr>
            <p:ph idx="1"/>
          </p:nvPr>
        </p:nvSpPr>
        <p:spPr/>
        <p:txBody>
          <a:bodyPr/>
          <a:lstStyle/>
          <a:p>
            <a:r>
              <a:rPr lang="en-US" dirty="0" smtClean="0"/>
              <a:t>Timeline for Artifact Completion</a:t>
            </a:r>
          </a:p>
          <a:p>
            <a:pPr lvl="1"/>
            <a:r>
              <a:rPr lang="en-US" dirty="0" smtClean="0">
                <a:hlinkClick r:id="rId2" action="ppaction://hlinkfile"/>
              </a:rPr>
              <a:t>..\Dr. Eury Info\Suggested Timeline for Artifact Completion_9-15-11.docx</a:t>
            </a:r>
            <a:endParaRPr lang="en-US" dirty="0" smtClean="0"/>
          </a:p>
          <a:p>
            <a:endParaRPr lang="en-US" dirty="0" smtClean="0"/>
          </a:p>
          <a:p>
            <a:r>
              <a:rPr lang="en-US" dirty="0" smtClean="0"/>
              <a:t>Discuss Assignments from Syllabus</a:t>
            </a:r>
          </a:p>
          <a:p>
            <a:pPr lvl="1"/>
            <a:r>
              <a:rPr lang="en-US" dirty="0" smtClean="0">
                <a:hlinkClick r:id="rId3" action="ppaction://hlinkfile"/>
              </a:rPr>
              <a:t>..\00--601 Syllabus.docx</a:t>
            </a:r>
            <a:endParaRPr lang="en-US" dirty="0" smtClean="0"/>
          </a:p>
          <a:p>
            <a:endParaRPr lang="en-US" dirty="0"/>
          </a:p>
          <a:p>
            <a:r>
              <a:rPr lang="en-US" dirty="0" smtClean="0"/>
              <a:t>Discuss PLC requirements for 602 from handbook</a:t>
            </a:r>
          </a:p>
        </p:txBody>
      </p:sp>
    </p:spTree>
    <p:extLst>
      <p:ext uri="{BB962C8B-B14F-4D97-AF65-F5344CB8AC3E}">
        <p14:creationId xmlns:p14="http://schemas.microsoft.com/office/powerpoint/2010/main" val="16784856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Grading Procedures</a:t>
            </a:r>
            <a:endParaRPr lang="en-US" dirty="0"/>
          </a:p>
        </p:txBody>
      </p:sp>
      <p:sp>
        <p:nvSpPr>
          <p:cNvPr id="3" name="Content Placeholder 2"/>
          <p:cNvSpPr>
            <a:spLocks noGrp="1"/>
          </p:cNvSpPr>
          <p:nvPr>
            <p:ph idx="1"/>
          </p:nvPr>
        </p:nvSpPr>
        <p:spPr/>
        <p:txBody>
          <a:bodyPr/>
          <a:lstStyle/>
          <a:p>
            <a:r>
              <a:rPr lang="en-US" dirty="0" smtClean="0"/>
              <a:t>80% Course Assignments (Artifacts)</a:t>
            </a:r>
          </a:p>
          <a:p>
            <a:r>
              <a:rPr lang="en-US" dirty="0" smtClean="0"/>
              <a:t>20% Class Participation</a:t>
            </a:r>
            <a:endParaRPr lang="en-US" dirty="0"/>
          </a:p>
        </p:txBody>
      </p:sp>
    </p:spTree>
    <p:extLst>
      <p:ext uri="{BB962C8B-B14F-4D97-AF65-F5344CB8AC3E}">
        <p14:creationId xmlns:p14="http://schemas.microsoft.com/office/powerpoint/2010/main" val="32979755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Library Access</a:t>
            </a:r>
            <a:endParaRPr lang="en-US" dirty="0"/>
          </a:p>
        </p:txBody>
      </p:sp>
      <p:sp>
        <p:nvSpPr>
          <p:cNvPr id="3" name="Content Placeholder 2"/>
          <p:cNvSpPr>
            <a:spLocks noGrp="1"/>
          </p:cNvSpPr>
          <p:nvPr>
            <p:ph idx="1"/>
          </p:nvPr>
        </p:nvSpPr>
        <p:spPr/>
        <p:txBody>
          <a:bodyPr>
            <a:normAutofit fontScale="85000" lnSpcReduction="10000"/>
          </a:bodyPr>
          <a:lstStyle/>
          <a:p>
            <a:r>
              <a:rPr lang="en-US" dirty="0">
                <a:hlinkClick r:id="rId2"/>
              </a:rPr>
              <a:t>http://</a:t>
            </a:r>
            <a:r>
              <a:rPr lang="en-US" dirty="0" smtClean="0">
                <a:hlinkClick r:id="rId2"/>
              </a:rPr>
              <a:t>www.gardner-webb.edu/library/online-students/index.html</a:t>
            </a:r>
            <a:endParaRPr lang="en-US" dirty="0" smtClean="0"/>
          </a:p>
          <a:p>
            <a:endParaRPr lang="en-US" dirty="0"/>
          </a:p>
          <a:p>
            <a:r>
              <a:rPr lang="en-US" dirty="0"/>
              <a:t>If you are a Gardner-Webb student, who does not attend classes on Gardner-Webb's main campus, you can request to have resources from Dover Library mailed to your home or work address.  </a:t>
            </a:r>
            <a:r>
              <a:rPr lang="en-US" b="1" dirty="0"/>
              <a:t>This excludes items in the Reference Collection. </a:t>
            </a:r>
            <a:endParaRPr lang="en-US" b="1" dirty="0" smtClean="0"/>
          </a:p>
          <a:p>
            <a:endParaRPr lang="en-US" dirty="0"/>
          </a:p>
          <a:p>
            <a:r>
              <a:rPr lang="en-US" dirty="0"/>
              <a:t>Requests from Dover Library resources can be made by filling out an Interlibrary Loan form.</a:t>
            </a:r>
          </a:p>
          <a:p>
            <a:endParaRPr lang="en-US" dirty="0"/>
          </a:p>
        </p:txBody>
      </p:sp>
    </p:spTree>
    <p:extLst>
      <p:ext uri="{BB962C8B-B14F-4D97-AF65-F5344CB8AC3E}">
        <p14:creationId xmlns:p14="http://schemas.microsoft.com/office/powerpoint/2010/main" val="36056493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Leadership</a:t>
            </a:r>
            <a:endParaRPr lang="en-US" dirty="0"/>
          </a:p>
        </p:txBody>
      </p:sp>
      <p:sp>
        <p:nvSpPr>
          <p:cNvPr id="3" name="Content Placeholder 2"/>
          <p:cNvSpPr>
            <a:spLocks noGrp="1"/>
          </p:cNvSpPr>
          <p:nvPr>
            <p:ph idx="1"/>
          </p:nvPr>
        </p:nvSpPr>
        <p:spPr/>
        <p:txBody>
          <a:bodyPr/>
          <a:lstStyle/>
          <a:p>
            <a:r>
              <a:rPr lang="en-US" dirty="0" smtClean="0"/>
              <a:t>What is your leadership style? (based on Lewin’s 3 major leadership styles)</a:t>
            </a:r>
          </a:p>
          <a:p>
            <a:pPr lvl="1"/>
            <a:r>
              <a:rPr lang="en-US" dirty="0">
                <a:hlinkClick r:id="rId2"/>
              </a:rPr>
              <a:t>http://psychology.about.com/library/quiz/bl-leadershipquiz.htm</a:t>
            </a:r>
            <a:endParaRPr lang="en-US" dirty="0"/>
          </a:p>
          <a:p>
            <a:pPr lvl="1"/>
            <a:endParaRPr lang="en-US" dirty="0"/>
          </a:p>
          <a:p>
            <a:pPr marL="118872" indent="0">
              <a:buNone/>
            </a:pPr>
            <a:endParaRPr lang="en-US" dirty="0" smtClean="0"/>
          </a:p>
        </p:txBody>
      </p:sp>
    </p:spTree>
    <p:extLst>
      <p:ext uri="{BB962C8B-B14F-4D97-AF65-F5344CB8AC3E}">
        <p14:creationId xmlns:p14="http://schemas.microsoft.com/office/powerpoint/2010/main" val="13898400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WU PowerPoint Theme">
  <a:themeElements>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uman">
      <a:fillStyleLst>
        <a:solidFill>
          <a:schemeClr val="phClr"/>
        </a:solidFill>
        <a:gradFill>
          <a:gsLst>
            <a:gs pos="0">
              <a:schemeClr val="phClr">
                <a:tint val="30000"/>
                <a:satMod val="175000"/>
              </a:schemeClr>
            </a:gs>
            <a:gs pos="50000">
              <a:schemeClr val="phClr">
                <a:tint val="55000"/>
                <a:satMod val="200000"/>
              </a:schemeClr>
            </a:gs>
            <a:gs pos="70000">
              <a:schemeClr val="phClr">
                <a:tint val="70000"/>
                <a:satMod val="175000"/>
              </a:schemeClr>
            </a:gs>
            <a:gs pos="100000">
              <a:schemeClr val="phClr">
                <a:tint val="85000"/>
                <a:satMod val="175000"/>
              </a:schemeClr>
            </a:gs>
          </a:gsLst>
          <a:lin ang="8000000" scaled="1"/>
        </a:gradFill>
        <a:gradFill>
          <a:gsLst>
            <a:gs pos="0">
              <a:schemeClr val="phClr">
                <a:shade val="100000"/>
                <a:satMod val="140000"/>
              </a:schemeClr>
            </a:gs>
            <a:gs pos="40000">
              <a:schemeClr val="phClr">
                <a:shade val="65000"/>
                <a:satMod val="140000"/>
              </a:schemeClr>
            </a:gs>
            <a:gs pos="70000">
              <a:schemeClr val="phClr">
                <a:shade val="40000"/>
                <a:satMod val="115000"/>
              </a:schemeClr>
            </a:gs>
            <a:gs pos="100000">
              <a:schemeClr val="phClr">
                <a:shade val="20000"/>
                <a:satMod val="115000"/>
              </a:schemeClr>
            </a:gs>
          </a:gsLst>
          <a:lin ang="8000000" scaled="1"/>
        </a:gradFill>
      </a:fillStyleLst>
      <a:lnStyleLst>
        <a:ln w="5000" cap="rnd" cmpd="sng" algn="ctr">
          <a:solidFill>
            <a:schemeClr val="phClr"/>
          </a:solidFill>
          <a:prstDash val="solid"/>
        </a:ln>
        <a:ln w="12700" cap="rnd" cmpd="sng" algn="ctr">
          <a:solidFill>
            <a:schemeClr val="phClr"/>
          </a:solidFill>
          <a:prstDash val="solid"/>
        </a:ln>
        <a:ln w="28100" cap="rnd" cmpd="sng" algn="ctr">
          <a:solidFill>
            <a:schemeClr val="phClr"/>
          </a:solidFill>
          <a:prstDash val="solid"/>
        </a:ln>
      </a:lnStyleLst>
      <a:effectStyleLst>
        <a:effectStyle>
          <a:effectLst>
            <a:outerShdw blurRad="39000" dist="25400" dir="9000000" rotWithShape="0">
              <a:srgbClr val="1A0000">
                <a:alpha val="35000"/>
              </a:srgbClr>
            </a:outerShdw>
          </a:effectLst>
        </a:effectStyle>
        <a:effectStyle>
          <a:effectLst>
            <a:outerShdw blurRad="39000" dist="25400" dir="9000000" rotWithShape="0">
              <a:srgbClr val="1A0000">
                <a:alpha val="40000"/>
              </a:srgbClr>
            </a:outerShdw>
          </a:effectLst>
        </a:effectStyle>
        <a:effectStyle>
          <a:effectLst>
            <a:outerShdw blurRad="39000" dist="25400" dir="9000000" rotWithShape="0">
              <a:srgbClr val="000000">
                <a:alpha val="40000"/>
              </a:srgbClr>
            </a:outerShdw>
          </a:effectLst>
          <a:scene3d>
            <a:camera prst="orthographicFront">
              <a:rot lat="0" lon="0" rev="0"/>
            </a:camera>
            <a:lightRig rig="brightRoom" dir="tr">
              <a:rot lat="0" lon="0" rev="3540000"/>
            </a:lightRig>
          </a:scene3d>
          <a:sp3d prstMaterial="matte">
            <a:bevelT w="190500" h="44450" prst="cross"/>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GWU PowerPoint Theme</Template>
  <TotalTime>117</TotalTime>
  <Words>787</Words>
  <Application>Microsoft Office PowerPoint</Application>
  <PresentationFormat>On-screen Show (4:3)</PresentationFormat>
  <Paragraphs>105</Paragraphs>
  <Slides>14</Slides>
  <Notes>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GWU PowerPoint Theme</vt:lpstr>
      <vt:lpstr>MELS 601: Executive Leadership in a 21st Century Change Environment</vt:lpstr>
      <vt:lpstr>Introduction</vt:lpstr>
      <vt:lpstr>Expectations</vt:lpstr>
      <vt:lpstr>Submitting Assignments</vt:lpstr>
      <vt:lpstr>MELS Handbook</vt:lpstr>
      <vt:lpstr>Artifacts</vt:lpstr>
      <vt:lpstr>Grading Procedures</vt:lpstr>
      <vt:lpstr>Library Access</vt:lpstr>
      <vt:lpstr>Leadership</vt:lpstr>
      <vt:lpstr>PLCs</vt:lpstr>
      <vt:lpstr>Data</vt:lpstr>
      <vt:lpstr>SMART Goals</vt:lpstr>
      <vt:lpstr>For Each SMART Goal:</vt:lpstr>
      <vt:lpstr>Additional Information</vt:lpstr>
    </vt:vector>
  </TitlesOfParts>
  <Company>Caldwell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MELS 601</dc:title>
  <dc:creator>Jeff Church</dc:creator>
  <cp:lastModifiedBy>Jeff Church</cp:lastModifiedBy>
  <cp:revision>17</cp:revision>
  <dcterms:created xsi:type="dcterms:W3CDTF">2012-08-22T00:11:23Z</dcterms:created>
  <dcterms:modified xsi:type="dcterms:W3CDTF">2012-08-24T14:42:31Z</dcterms:modified>
</cp:coreProperties>
</file>